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528" y="2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601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952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582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055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566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770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0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11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121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651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983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BB46C-49A5-5649-AB21-ABACA6037EF4}" type="datetimeFigureOut">
              <a:rPr lang="en-US" smtClean="0"/>
              <a:t>6/9/13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52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2044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T-508 (ESTB)</a:t>
            </a:r>
            <a:br>
              <a:rPr lang="en-US" dirty="0" smtClean="0"/>
            </a:br>
            <a:r>
              <a:rPr lang="en-US" dirty="0" smtClean="0"/>
              <a:t>Tests of </a:t>
            </a:r>
            <a:r>
              <a:rPr lang="en-US" dirty="0" err="1" smtClean="0"/>
              <a:t>Shaslyk</a:t>
            </a:r>
            <a:r>
              <a:rPr lang="en-US" dirty="0" smtClean="0"/>
              <a:t> Calorimeter Modules from HERA-B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Edward Brash</a:t>
            </a:r>
          </a:p>
          <a:p>
            <a:r>
              <a:rPr lang="en-US" dirty="0" smtClean="0"/>
              <a:t>Christopher Newport University and Jefferson 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463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Status</a:t>
            </a:r>
            <a:endParaRPr lang="en-US" dirty="0"/>
          </a:p>
        </p:txBody>
      </p:sp>
      <p:pic>
        <p:nvPicPr>
          <p:cNvPr id="4" name="Content Placeholder 3" descr="IMG_0555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6" b="293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40585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All hardware is installed/mounted, and cabled to front end electronics.</a:t>
            </a:r>
          </a:p>
          <a:p>
            <a:r>
              <a:rPr lang="en-US" dirty="0" smtClean="0"/>
              <a:t>DAQ is fully configured and functioning.</a:t>
            </a:r>
          </a:p>
          <a:p>
            <a:r>
              <a:rPr lang="en-US" dirty="0" smtClean="0"/>
              <a:t>Minor issue with HV crate that should be solved soon.</a:t>
            </a:r>
          </a:p>
          <a:p>
            <a:r>
              <a:rPr lang="en-US" dirty="0" smtClean="0"/>
              <a:t>We should be ready for beam tomorrow morning!</a:t>
            </a:r>
          </a:p>
          <a:p>
            <a:r>
              <a:rPr lang="en-US" dirty="0" smtClean="0"/>
              <a:t>Thank you to all of the SLAC staff who have helped us get set up so quickly.</a:t>
            </a:r>
          </a:p>
        </p:txBody>
      </p:sp>
    </p:spTree>
    <p:extLst>
      <p:ext uri="{BB962C8B-B14F-4D97-AF65-F5344CB8AC3E}">
        <p14:creationId xmlns:p14="http://schemas.microsoft.com/office/powerpoint/2010/main" val="3304109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</a:t>
            </a:r>
            <a:r>
              <a:rPr lang="en-US" dirty="0" err="1" smtClean="0"/>
              <a:t>GeV</a:t>
            </a:r>
            <a:r>
              <a:rPr lang="en-US" dirty="0" smtClean="0"/>
              <a:t> Beam</a:t>
            </a:r>
            <a:endParaRPr lang="en-US" dirty="0"/>
          </a:p>
        </p:txBody>
      </p:sp>
      <p:pic>
        <p:nvPicPr>
          <p:cNvPr id="9" name="Picture 8" descr="esum_3GeV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50800"/>
            <a:ext cx="7315200" cy="675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8799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</a:t>
            </a:r>
            <a:r>
              <a:rPr lang="en-US" dirty="0" err="1" smtClean="0"/>
              <a:t>GeV</a:t>
            </a:r>
            <a:r>
              <a:rPr lang="en-US" dirty="0" smtClean="0"/>
              <a:t> Beam</a:t>
            </a:r>
            <a:endParaRPr lang="en-US" dirty="0"/>
          </a:p>
        </p:txBody>
      </p:sp>
      <p:pic>
        <p:nvPicPr>
          <p:cNvPr id="3" name="Picture 2" descr="energy_calibrati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06400"/>
            <a:ext cx="8839200" cy="59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758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</a:t>
            </a:r>
            <a:r>
              <a:rPr lang="en-US" dirty="0" err="1" smtClean="0"/>
              <a:t>GeV</a:t>
            </a:r>
            <a:r>
              <a:rPr lang="en-US" dirty="0" smtClean="0"/>
              <a:t> Beam</a:t>
            </a:r>
            <a:endParaRPr lang="en-US" dirty="0"/>
          </a:p>
        </p:txBody>
      </p:sp>
      <p:pic>
        <p:nvPicPr>
          <p:cNvPr id="4" name="Picture 3" descr="energy_resolution_statistic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" y="482600"/>
            <a:ext cx="8839200" cy="59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0115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</a:t>
            </a:r>
            <a:r>
              <a:rPr lang="en-US" dirty="0" err="1" smtClean="0"/>
              <a:t>GeV</a:t>
            </a:r>
            <a:r>
              <a:rPr lang="en-US" dirty="0" smtClean="0"/>
              <a:t> Beam</a:t>
            </a:r>
            <a:endParaRPr lang="en-US" dirty="0"/>
          </a:p>
        </p:txBody>
      </p:sp>
      <p:pic>
        <p:nvPicPr>
          <p:cNvPr id="3" name="Picture 2" descr="energy_resoluti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622300"/>
            <a:ext cx="8839200" cy="59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768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T-508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Dr. Carlos </a:t>
            </a:r>
            <a:r>
              <a:rPr lang="en-US" dirty="0" err="1" smtClean="0"/>
              <a:t>Ayerbe-Gayoso</a:t>
            </a:r>
            <a:endParaRPr lang="en-US" dirty="0" smtClean="0"/>
          </a:p>
          <a:p>
            <a:pPr lvl="1"/>
            <a:r>
              <a:rPr lang="en-US" dirty="0" smtClean="0"/>
              <a:t>Post-doc at W&amp;M</a:t>
            </a:r>
          </a:p>
          <a:p>
            <a:r>
              <a:rPr lang="en-US" dirty="0" smtClean="0"/>
              <a:t>Matt Burton</a:t>
            </a:r>
          </a:p>
          <a:p>
            <a:pPr lvl="1"/>
            <a:r>
              <a:rPr lang="en-US" dirty="0" smtClean="0"/>
              <a:t>Grad student at W&amp;M</a:t>
            </a:r>
          </a:p>
          <a:p>
            <a:r>
              <a:rPr lang="en-US" dirty="0" smtClean="0"/>
              <a:t>Anthony </a:t>
            </a:r>
            <a:r>
              <a:rPr lang="en-US" dirty="0" err="1" smtClean="0"/>
              <a:t>Losada</a:t>
            </a:r>
            <a:endParaRPr lang="en-US" dirty="0" smtClean="0"/>
          </a:p>
          <a:p>
            <a:pPr lvl="1"/>
            <a:r>
              <a:rPr lang="en-US" dirty="0" smtClean="0"/>
              <a:t>Grad student at CNU</a:t>
            </a:r>
          </a:p>
          <a:p>
            <a:r>
              <a:rPr lang="en-US" dirty="0" smtClean="0"/>
              <a:t>Jordan Thomas</a:t>
            </a:r>
          </a:p>
          <a:p>
            <a:pPr lvl="1"/>
            <a:r>
              <a:rPr lang="en-US" dirty="0" smtClean="0"/>
              <a:t>Under grad at CNU</a:t>
            </a:r>
          </a:p>
          <a:p>
            <a:r>
              <a:rPr lang="en-US" dirty="0" smtClean="0"/>
              <a:t>EJB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80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The aim of these tests is to measure the position and energy resolution of a </a:t>
            </a:r>
            <a:r>
              <a:rPr lang="en-US" smtClean="0"/>
              <a:t>number of “</a:t>
            </a:r>
            <a:r>
              <a:rPr lang="en-US" dirty="0" err="1" smtClean="0"/>
              <a:t>Shaslyk</a:t>
            </a:r>
            <a:r>
              <a:rPr lang="en-US" dirty="0" smtClean="0"/>
              <a:t>” lead-scintillator sandwich type calorimeters which we have on loan from DESY.  These modules were used in the HERA-B calorimeter.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We are evaluating these modules to ascertain if they are adequate for use in an upcoming experiment at Jefferson Lab.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408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Reasons for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The energy resolution of these modules has been measured before, however, it is unclear how much radiation damage has affected the published performance characteristics.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The Jefferson Lab experiment involves electrons incident on the detector at a relatively wide range of angles, and thus we need to measure the position resolution for this angular range (no previous data which tells us this).</a:t>
            </a:r>
          </a:p>
          <a:p>
            <a:endParaRPr lang="en-US" dirty="0"/>
          </a:p>
          <a:p>
            <a:r>
              <a:rPr lang="en-US" dirty="0" smtClean="0"/>
              <a:t>We will compare the data from these tests with our detailed simulations.  This will help us to optimize our shower reconstruction algorithms, and thus optimize the position resolution.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This is our first experience using this type of calorimeter, and we wish to gain experience with its performance and operation.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589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Gep</a:t>
            </a:r>
            <a:r>
              <a:rPr lang="en-US" dirty="0" smtClean="0"/>
              <a:t>(5) at </a:t>
            </a:r>
            <a:r>
              <a:rPr lang="en-US" dirty="0" err="1" smtClean="0"/>
              <a:t>JLab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r>
              <a:rPr lang="en-US" dirty="0" smtClean="0"/>
              <a:t>This experiment at </a:t>
            </a:r>
            <a:r>
              <a:rPr lang="en-US" dirty="0" err="1" smtClean="0"/>
              <a:t>JLab</a:t>
            </a:r>
            <a:r>
              <a:rPr lang="en-US" dirty="0" smtClean="0"/>
              <a:t> is approved to measure the ratio of the proton elastic EM form factors up to a Q</a:t>
            </a:r>
            <a:r>
              <a:rPr lang="en-US" baseline="30000" dirty="0" smtClean="0"/>
              <a:t>2</a:t>
            </a:r>
            <a:r>
              <a:rPr lang="en-US" dirty="0" smtClean="0"/>
              <a:t> of 15 GeV</a:t>
            </a:r>
            <a:r>
              <a:rPr lang="en-US" baseline="30000" dirty="0" smtClean="0"/>
              <a:t>2</a:t>
            </a:r>
          </a:p>
          <a:p>
            <a:endParaRPr lang="en-US" baseline="30000" dirty="0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67" y="3319109"/>
            <a:ext cx="7449789" cy="339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28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Gep</a:t>
            </a:r>
            <a:r>
              <a:rPr lang="en-US" dirty="0" smtClean="0"/>
              <a:t>(5) at </a:t>
            </a:r>
            <a:r>
              <a:rPr lang="en-US" dirty="0" err="1" smtClean="0"/>
              <a:t>JLab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Use recoil polarization technique – measuring the polarization components of the scattered proton in elastic e-p scattering (using a proton </a:t>
            </a:r>
            <a:r>
              <a:rPr lang="en-US" dirty="0" err="1" smtClean="0"/>
              <a:t>polarimeter</a:t>
            </a:r>
            <a:r>
              <a:rPr lang="en-US" dirty="0" smtClean="0"/>
              <a:t>).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Identifying elastic scattering events (rare at 15 GeV</a:t>
            </a:r>
            <a:r>
              <a:rPr lang="en-US" baseline="30000" dirty="0" smtClean="0"/>
              <a:t>2</a:t>
            </a:r>
            <a:r>
              <a:rPr lang="en-US" dirty="0" smtClean="0"/>
              <a:t>) is key – must detect electron and proton in coincidence, and measure the energy and angle of the scattered electron with high precision.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High rate environment at </a:t>
            </a:r>
            <a:r>
              <a:rPr lang="en-US" dirty="0" err="1" smtClean="0"/>
              <a:t>JLab</a:t>
            </a:r>
            <a:r>
              <a:rPr lang="en-US" dirty="0" smtClean="0"/>
              <a:t> requires a new radiation-resistant electron calorimeter to be constructed for this.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164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Arrangement of Calorimeter Modules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565874"/>
            <a:ext cx="8471173" cy="4560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917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Begin with beam centered on central module – record about 10000 events per setting (approx. 1 hour assuming 3 Hz effective rate )</a:t>
            </a:r>
          </a:p>
          <a:p>
            <a:r>
              <a:rPr lang="en-US" dirty="0" smtClean="0"/>
              <a:t>Move calorimeter (using x-y moveable table) to adjust beam position for a total of five positions on the module.</a:t>
            </a:r>
          </a:p>
          <a:p>
            <a:r>
              <a:rPr lang="en-US" dirty="0" smtClean="0"/>
              <a:t>Repeat for each of the five single phototube modules</a:t>
            </a:r>
          </a:p>
          <a:p>
            <a:r>
              <a:rPr lang="en-US" dirty="0" smtClean="0"/>
              <a:t>Repeat all of the above with the entire calorimeter rotated by 18 degrees </a:t>
            </a:r>
            <a:r>
              <a:rPr lang="en-US" dirty="0" err="1" smtClean="0"/>
              <a:t>wrt</a:t>
            </a:r>
            <a:r>
              <a:rPr lang="en-US" dirty="0" smtClean="0"/>
              <a:t> beam</a:t>
            </a:r>
          </a:p>
          <a:p>
            <a:r>
              <a:rPr lang="en-US" dirty="0" smtClean="0"/>
              <a:t>Repeat at two or possibly three beam energies (low/med/high)</a:t>
            </a:r>
          </a:p>
          <a:p>
            <a:r>
              <a:rPr lang="en-US" dirty="0" smtClean="0"/>
              <a:t>5 positions x 5 modules x 3 beam energies = 75 beam hours = 5 days assuming two 8-hour shifts per day.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Extra data:  </a:t>
            </a:r>
          </a:p>
          <a:p>
            <a:pPr lvl="1"/>
            <a:r>
              <a:rPr lang="en-US" dirty="0" smtClean="0"/>
              <a:t>Restack modules to measure other modules in the central position</a:t>
            </a:r>
          </a:p>
          <a:p>
            <a:pPr lvl="1"/>
            <a:r>
              <a:rPr lang="en-US" dirty="0" smtClean="0"/>
              <a:t>Test four-phototube modules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837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Status</a:t>
            </a:r>
            <a:endParaRPr lang="en-US" dirty="0"/>
          </a:p>
        </p:txBody>
      </p:sp>
      <p:pic>
        <p:nvPicPr>
          <p:cNvPr id="4" name="Content Placeholder 3" descr="IMG_0553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6" b="293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36328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1846</TotalTime>
  <Words>576</Words>
  <Application>Microsoft Macintosh PowerPoint</Application>
  <PresentationFormat>On-screen Show (4:3)</PresentationFormat>
  <Paragraphs>57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T-508 (ESTB) Tests of Shaslyk Calorimeter Modules from HERA-B</vt:lpstr>
      <vt:lpstr>T-508 Team</vt:lpstr>
      <vt:lpstr>Purpose</vt:lpstr>
      <vt:lpstr>Reasons for Testing</vt:lpstr>
      <vt:lpstr>Gep(5) at JLab</vt:lpstr>
      <vt:lpstr>Gep(5) at JLab</vt:lpstr>
      <vt:lpstr>Arrangement of Calorimeter Modules</vt:lpstr>
      <vt:lpstr>Test Plan</vt:lpstr>
      <vt:lpstr>Current Status</vt:lpstr>
      <vt:lpstr>Current Status</vt:lpstr>
      <vt:lpstr>Current Status</vt:lpstr>
      <vt:lpstr>3 GeV Beam</vt:lpstr>
      <vt:lpstr>3 GeV Beam</vt:lpstr>
      <vt:lpstr>3 GeV Beam</vt:lpstr>
      <vt:lpstr>3 GeV Beam</vt:lpstr>
    </vt:vector>
  </TitlesOfParts>
  <Company>Christopher Newport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T-508 (ESTB) Tests of Shaslyk Calorimeter Modules from HERA-B</dc:title>
  <dc:creator>Office 2004 Test Drive User</dc:creator>
  <cp:lastModifiedBy>Office 2004 Test Drive User</cp:lastModifiedBy>
  <cp:revision>11</cp:revision>
  <dcterms:created xsi:type="dcterms:W3CDTF">2013-06-04T16:53:20Z</dcterms:created>
  <dcterms:modified xsi:type="dcterms:W3CDTF">2013-06-10T07:01:53Z</dcterms:modified>
</cp:coreProperties>
</file>

<file path=docProps/thumbnail.jpeg>
</file>